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rimson Pro" panose="020B0604020202020204" charset="0"/>
      <p:regular r:id="rId14"/>
    </p:embeddedFont>
    <p:embeddedFont>
      <p:font typeface="Crimson Pro Bold" panose="020B0604020202020204" charset="0"/>
      <p:regular r:id="rId15"/>
    </p:embeddedFont>
    <p:embeddedFont>
      <p:font typeface="Sugo Classic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1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53495" y="-390525"/>
            <a:ext cx="14228491" cy="285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95"/>
              </a:lnSpc>
            </a:pPr>
            <a:r>
              <a:rPr lang="en-US" sz="1621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96882" y="3260840"/>
            <a:ext cx="5941715" cy="1698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Sahil Tushir</a:t>
            </a:r>
          </a:p>
          <a:p>
            <a:pPr algn="ctr">
              <a:lnSpc>
                <a:spcPts val="6678"/>
              </a:lnSpc>
            </a:pPr>
            <a:r>
              <a:rPr lang="en-US" sz="477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GitHub : </a:t>
            </a:r>
            <a:r>
              <a:rPr lang="en-US" sz="4770" dirty="0" err="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sahilgittushir</a:t>
            </a:r>
            <a:endParaRPr lang="en-US" sz="4770" dirty="0">
              <a:solidFill>
                <a:srgbClr val="000000"/>
              </a:solidFill>
              <a:latin typeface="Sugo Classic"/>
              <a:ea typeface="Sugo Classic"/>
              <a:cs typeface="Sugo Classic"/>
              <a:sym typeface="Sugo Clas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49153" y="-9388"/>
            <a:ext cx="9589693" cy="182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Lessons Learned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92194" y="2194052"/>
            <a:ext cx="11383138" cy="706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project taught me a lot — not just about image processing, but also about toolchains and GPU frameworks.</a:t>
            </a:r>
          </a:p>
          <a:p>
            <a:pPr algn="l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 learned how to structure data for GPU processing</a:t>
            </a:r>
          </a:p>
          <a:p>
            <a:pPr algn="l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How to offload tensor-based operations using TensorFlow</a:t>
            </a:r>
          </a:p>
          <a:p>
            <a:pPr algn="l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And most importantly — how critical it is to choose the right library for the right platform</a:t>
            </a:r>
          </a:p>
          <a:p>
            <a:pPr algn="l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 also learned that GPU programming is not just about speed — it’s about scalability. This simple technique can be scaled to handle entire batches of images, or real-time video.</a:t>
            </a:r>
          </a:p>
          <a:p>
            <a:pPr algn="l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8063" y="1390794"/>
            <a:ext cx="13049309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Conclusion – Wrapping 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3610" y="4050227"/>
            <a:ext cx="13323762" cy="583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3397" lvl="1" indent="-451699" algn="l">
              <a:lnSpc>
                <a:spcPts val="5816"/>
              </a:lnSpc>
              <a:buFont typeface="Arial"/>
              <a:buChar char="•"/>
            </a:pPr>
            <a:r>
              <a:rPr lang="en-US" sz="4184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To summarize:</a:t>
            </a:r>
          </a:p>
          <a:p>
            <a:pPr algn="l">
              <a:lnSpc>
                <a:spcPts val="3592"/>
              </a:lnSpc>
            </a:pPr>
            <a:endParaRPr lang="en-US" sz="4184" b="1">
              <a:solidFill>
                <a:srgbClr val="000000"/>
              </a:solidFill>
              <a:latin typeface="Crimson Pro Bold"/>
              <a:ea typeface="Crimson Pro Bold"/>
              <a:cs typeface="Crimson Pro Bold"/>
              <a:sym typeface="Crimson Pro Bold"/>
            </a:endParaRPr>
          </a:p>
          <a:p>
            <a:pPr marL="644324" lvl="1" indent="-322162" algn="l">
              <a:lnSpc>
                <a:spcPts val="4148"/>
              </a:lnSpc>
              <a:buFont typeface="Arial"/>
              <a:buChar char="•"/>
            </a:pPr>
            <a:r>
              <a:rPr lang="en-US" sz="29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 built a complete GPU-accelerated edge detection system using TensorFlow in Colab</a:t>
            </a:r>
          </a:p>
          <a:p>
            <a:pPr marL="644324" lvl="1" indent="-322162" algn="l">
              <a:lnSpc>
                <a:spcPts val="4148"/>
              </a:lnSpc>
              <a:buFont typeface="Arial"/>
              <a:buChar char="•"/>
            </a:pPr>
            <a:r>
              <a:rPr lang="en-US" sz="29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 system uses a Sobel filter to extract image features</a:t>
            </a:r>
          </a:p>
          <a:p>
            <a:pPr marL="644324" lvl="1" indent="-322162" algn="l">
              <a:lnSpc>
                <a:spcPts val="4148"/>
              </a:lnSpc>
              <a:buFont typeface="Arial"/>
              <a:buChar char="•"/>
            </a:pPr>
            <a:r>
              <a:rPr lang="en-US" sz="29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It runs efficiently on the GPU, with results saved and visualized</a:t>
            </a:r>
          </a:p>
          <a:p>
            <a:pPr marL="644324" lvl="1" indent="-322162" algn="l">
              <a:lnSpc>
                <a:spcPts val="4148"/>
              </a:lnSpc>
              <a:buFont typeface="Arial"/>
              <a:buChar char="•"/>
            </a:pPr>
            <a:r>
              <a:rPr lang="en-US" sz="29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 documented everything in my GitHub repo — including code, results, logs, and this video</a:t>
            </a:r>
          </a:p>
          <a:p>
            <a:pPr marL="644324" lvl="1" indent="-322162" algn="l">
              <a:lnSpc>
                <a:spcPts val="4148"/>
              </a:lnSpc>
              <a:buFont typeface="Arial"/>
              <a:buChar char="•"/>
            </a:pPr>
            <a:r>
              <a:rPr lang="en-US" sz="29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project fulfills the Capstone requirements by being practical, GPU-based, and well-documented.</a:t>
            </a:r>
          </a:p>
          <a:p>
            <a:pPr algn="l">
              <a:lnSpc>
                <a:spcPts val="3592"/>
              </a:lnSpc>
            </a:pPr>
            <a:endParaRPr lang="en-US" sz="2984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0927" y="1445946"/>
            <a:ext cx="13266145" cy="36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 </a:t>
            </a:r>
          </a:p>
        </p:txBody>
      </p:sp>
      <p:sp>
        <p:nvSpPr>
          <p:cNvPr id="4" name="Freeform 4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12824" y="4832136"/>
            <a:ext cx="3653151" cy="6381050"/>
          </a:xfrm>
          <a:custGeom>
            <a:avLst/>
            <a:gdLst/>
            <a:ahLst/>
            <a:cxnLst/>
            <a:rect l="l" t="t" r="r" b="b"/>
            <a:pathLst>
              <a:path w="3653151" h="6381050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7880" y="8252132"/>
            <a:ext cx="3622518" cy="3513843"/>
          </a:xfrm>
          <a:custGeom>
            <a:avLst/>
            <a:gdLst/>
            <a:ahLst/>
            <a:cxnLst/>
            <a:rect l="l" t="t" r="r" b="b"/>
            <a:pathLst>
              <a:path w="3622518" h="3513843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62978" y="1756651"/>
            <a:ext cx="12932515" cy="77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5"/>
              </a:lnSpc>
            </a:pPr>
            <a:r>
              <a:rPr lang="en-US" sz="342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Hello, my name is Sahil Tushir, and this is my final project for the GPU Specialization Capstone.</a:t>
            </a:r>
          </a:p>
          <a:p>
            <a:pPr algn="ctr">
              <a:lnSpc>
                <a:spcPts val="4755"/>
              </a:lnSpc>
            </a:pPr>
            <a:r>
              <a:rPr lang="en-US" sz="342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The focus of this project is GPU-accelerated image edge detection using TensorFlow in Google Colab.</a:t>
            </a:r>
          </a:p>
          <a:p>
            <a:pPr algn="ctr">
              <a:lnSpc>
                <a:spcPts val="4755"/>
              </a:lnSpc>
            </a:pPr>
            <a:r>
              <a:rPr lang="en-US" sz="342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In simple terms, I built a small system that takes an image and highlights the edges or outlines in that image — not using the CPU, but by offloading the work to the GPU. Why? Because GPUs are designed to handle repetitive, matrix-heavy operations like image filtering much faster than CPUs.</a:t>
            </a:r>
          </a:p>
          <a:p>
            <a:pPr algn="ctr">
              <a:lnSpc>
                <a:spcPts val="4755"/>
              </a:lnSpc>
            </a:pPr>
            <a:r>
              <a:rPr lang="en-US" sz="3421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project not only demonstrates a practical use of GPU programming but also ties back to real-world applications in computer vision, image processing, and AI.</a:t>
            </a:r>
          </a:p>
          <a:p>
            <a:pPr algn="ctr">
              <a:lnSpc>
                <a:spcPts val="4755"/>
              </a:lnSpc>
            </a:pPr>
            <a:endParaRPr lang="en-US" sz="3421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9830" y="204866"/>
            <a:ext cx="13049309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1. 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70160" y="33864"/>
            <a:ext cx="13049309" cy="367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2. Problem Statement – Why This Problem Matters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88877" y="3870030"/>
            <a:ext cx="13747681" cy="151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Edge detection is a foundational task in computer vision. It’s what enables systems to recognize objects, distinguish boundaries, and extract important structural features from raw pixel data.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0974" y="5546334"/>
            <a:ext cx="13747681" cy="100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However, edge detection can be computationally expensive — especially when applied to large datasets, high-resolution images, or real-time video.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0974" y="6714607"/>
            <a:ext cx="13747681" cy="151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My goal was to implement an edge detection algorithm that runs on the GPU using a high-level framework like TensorFlow, and to visualize how the GPU makes the computation faster and more efficient.</a:t>
            </a:r>
          </a:p>
        </p:txBody>
      </p:sp>
      <p:sp>
        <p:nvSpPr>
          <p:cNvPr id="7" name="Freeform 7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70344" y="3992307"/>
            <a:ext cx="12425317" cy="151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Originally, I planned to use CuPy, a library similar to NumPy that runs operations on the GPU. But I quickly ran into compatibility issues — Google Colab had CUDA version mismatches, and CuPy failed with errors like:</a:t>
            </a:r>
          </a:p>
        </p:txBody>
      </p:sp>
      <p:sp>
        <p:nvSpPr>
          <p:cNvPr id="4" name="Freeform 4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53649" y="5598730"/>
            <a:ext cx="10576944" cy="806716"/>
          </a:xfrm>
          <a:custGeom>
            <a:avLst/>
            <a:gdLst/>
            <a:ahLst/>
            <a:cxnLst/>
            <a:rect l="l" t="t" r="r" b="b"/>
            <a:pathLst>
              <a:path w="10576944" h="806716">
                <a:moveTo>
                  <a:pt x="0" y="0"/>
                </a:moveTo>
                <a:lnTo>
                  <a:pt x="10576944" y="0"/>
                </a:lnTo>
                <a:lnTo>
                  <a:pt x="10576944" y="806716"/>
                </a:lnTo>
                <a:lnTo>
                  <a:pt x="0" y="806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22920" y="195526"/>
            <a:ext cx="13049309" cy="367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3. Challenges I Faced – What Didn’t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0344" y="6434021"/>
            <a:ext cx="12425317" cy="403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After troubleshooting for hours, I realized that installation complexity was stealing focus from the actual problem I wanted to solve.</a:t>
            </a:r>
          </a:p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So I switched to TensorFlow, which is: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Pre-installed in Colab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GPU-ready by default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Capable of performing image operations like convolution</a:t>
            </a:r>
          </a:p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switch allowed me to focus on the solution instead of fighting with tools.</a:t>
            </a:r>
          </a:p>
          <a:p>
            <a:pPr algn="l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38375" y="3462741"/>
            <a:ext cx="12896321" cy="621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Let me walk you through the technical steps I followed in the code: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📌 Step 1: Uploading the Image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 used a cartoon image of Ben 10 — because cartoons have strong, clear edges which make edge detection results easier to interpret visually. The image is converted to grayscale and resized to 256x256 to keep the computation light.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📌 Step 2: Defining the Sobel Filter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 used a horizontal Sobel kernel, which is a 3×3 matrix that looks like this: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[ [1, 0, -1],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 [2, 0, -2],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 [1, 0, -1] ]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kernel highlights changes in pixel intensity along the horizontal direction — in other words, it brings out the edges.</a:t>
            </a:r>
          </a:p>
        </p:txBody>
      </p:sp>
      <p:sp>
        <p:nvSpPr>
          <p:cNvPr id="5" name="Freeform 5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3426591"/>
            <a:ext cx="3543835" cy="2657876"/>
          </a:xfrm>
          <a:custGeom>
            <a:avLst/>
            <a:gdLst/>
            <a:ahLst/>
            <a:cxnLst/>
            <a:rect l="l" t="t" r="r" b="b"/>
            <a:pathLst>
              <a:path w="3543835" h="2657876">
                <a:moveTo>
                  <a:pt x="0" y="0"/>
                </a:moveTo>
                <a:lnTo>
                  <a:pt x="3543835" y="0"/>
                </a:lnTo>
                <a:lnTo>
                  <a:pt x="3543835" y="2657876"/>
                </a:lnTo>
                <a:lnTo>
                  <a:pt x="0" y="2657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76504" y="-247650"/>
            <a:ext cx="13049309" cy="367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My Technical Approach – How I Solved the Problem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4751" y="6281112"/>
            <a:ext cx="14611062" cy="354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37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📌 Step 3: Performing Convolution on the GPU</a:t>
            </a:r>
          </a:p>
          <a:p>
            <a:pPr algn="l">
              <a:lnSpc>
                <a:spcPts val="4687"/>
              </a:lnSpc>
            </a:pPr>
            <a:r>
              <a:rPr lang="en-US" sz="337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Here’s the most important part. I used TensorFlow’s tf.nn.conv2d() function, wrapped inside: </a:t>
            </a:r>
          </a:p>
          <a:p>
            <a:pPr algn="l">
              <a:lnSpc>
                <a:spcPts val="4687"/>
              </a:lnSpc>
            </a:pPr>
            <a:r>
              <a:rPr lang="en-US" sz="337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                               </a:t>
            </a:r>
            <a:r>
              <a:rPr lang="en-US" sz="3372" b="1" u="sng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with tf.device('/GPU:0'):</a:t>
            </a:r>
          </a:p>
          <a:p>
            <a:pPr algn="l">
              <a:lnSpc>
                <a:spcPts val="4687"/>
              </a:lnSpc>
            </a:pPr>
            <a:r>
              <a:rPr lang="en-US" sz="337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tells TensorFlow to run the convolution explicitly on the GPU, which takes advantage of the T4 GPU that Colab provides.</a:t>
            </a:r>
          </a:p>
        </p:txBody>
      </p:sp>
      <p:sp>
        <p:nvSpPr>
          <p:cNvPr id="5" name="Freeform 5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12247" y="3306904"/>
            <a:ext cx="4724067" cy="3543051"/>
          </a:xfrm>
          <a:custGeom>
            <a:avLst/>
            <a:gdLst/>
            <a:ahLst/>
            <a:cxnLst/>
            <a:rect l="l" t="t" r="r" b="b"/>
            <a:pathLst>
              <a:path w="4724067" h="3543051">
                <a:moveTo>
                  <a:pt x="0" y="0"/>
                </a:moveTo>
                <a:lnTo>
                  <a:pt x="4724067" y="0"/>
                </a:lnTo>
                <a:lnTo>
                  <a:pt x="4724067" y="3543050"/>
                </a:lnTo>
                <a:lnTo>
                  <a:pt x="0" y="354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76504" y="-247650"/>
            <a:ext cx="13049309" cy="367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My Technical Approach – How I Solved the Problem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38375" y="3462741"/>
            <a:ext cx="12896321" cy="470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📌 Step 4: Showing and Saving Results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After the operation, I display two images:</a:t>
            </a:r>
          </a:p>
          <a:p>
            <a:pPr marL="642690" lvl="1" indent="-321345" algn="l">
              <a:lnSpc>
                <a:spcPts val="4137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 original grayscale image</a:t>
            </a:r>
          </a:p>
          <a:p>
            <a:pPr marL="642690" lvl="1" indent="-321345" algn="l">
              <a:lnSpc>
                <a:spcPts val="4137"/>
              </a:lnSpc>
              <a:buFont typeface="Arial"/>
              <a:buChar char="•"/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 edge-detected image from the GPU</a:t>
            </a: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 also saved the result as gpu_output_tf.png, and confirmed GPU usage in a log.txt file using:</a:t>
            </a:r>
          </a:p>
          <a:p>
            <a:pPr algn="l">
              <a:lnSpc>
                <a:spcPts val="4137"/>
              </a:lnSpc>
            </a:pPr>
            <a:endParaRPr lang="en-US" sz="2976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algn="l">
              <a:lnSpc>
                <a:spcPts val="4137"/>
              </a:lnSpc>
            </a:pPr>
            <a:r>
              <a:rPr lang="en-US" sz="2976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returns [PhysicalDevice(name='/physical_device:GPU:0')], confirming that the GPU was used correctly.</a:t>
            </a:r>
          </a:p>
        </p:txBody>
      </p:sp>
      <p:sp>
        <p:nvSpPr>
          <p:cNvPr id="5" name="Freeform 5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3426591"/>
            <a:ext cx="3543835" cy="2657876"/>
          </a:xfrm>
          <a:custGeom>
            <a:avLst/>
            <a:gdLst/>
            <a:ahLst/>
            <a:cxnLst/>
            <a:rect l="l" t="t" r="r" b="b"/>
            <a:pathLst>
              <a:path w="3543835" h="2657876">
                <a:moveTo>
                  <a:pt x="0" y="0"/>
                </a:moveTo>
                <a:lnTo>
                  <a:pt x="3543835" y="0"/>
                </a:lnTo>
                <a:lnTo>
                  <a:pt x="3543835" y="2657876"/>
                </a:lnTo>
                <a:lnTo>
                  <a:pt x="0" y="2657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30351" y="6112104"/>
            <a:ext cx="9147983" cy="945403"/>
          </a:xfrm>
          <a:custGeom>
            <a:avLst/>
            <a:gdLst/>
            <a:ahLst/>
            <a:cxnLst/>
            <a:rect l="l" t="t" r="r" b="b"/>
            <a:pathLst>
              <a:path w="9147983" h="945403">
                <a:moveTo>
                  <a:pt x="0" y="0"/>
                </a:moveTo>
                <a:lnTo>
                  <a:pt x="9147982" y="0"/>
                </a:lnTo>
                <a:lnTo>
                  <a:pt x="9147982" y="945403"/>
                </a:lnTo>
                <a:lnTo>
                  <a:pt x="0" y="945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00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76504" y="-247650"/>
            <a:ext cx="13049309" cy="367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My Technical Approach – How I Solved the Problem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52873" y="3306904"/>
            <a:ext cx="10027142" cy="5076241"/>
          </a:xfrm>
          <a:custGeom>
            <a:avLst/>
            <a:gdLst/>
            <a:ahLst/>
            <a:cxnLst/>
            <a:rect l="l" t="t" r="r" b="b"/>
            <a:pathLst>
              <a:path w="10027142" h="5076241">
                <a:moveTo>
                  <a:pt x="0" y="0"/>
                </a:moveTo>
                <a:lnTo>
                  <a:pt x="10027143" y="0"/>
                </a:lnTo>
                <a:lnTo>
                  <a:pt x="10027143" y="5076241"/>
                </a:lnTo>
                <a:lnTo>
                  <a:pt x="0" y="5076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19345" y="-205379"/>
            <a:ext cx="13049309" cy="367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Results – What the Output Tells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31342" y="8316470"/>
            <a:ext cx="12425317" cy="201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 result speaks for itself.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On the left: the smooth grayscale image.</a:t>
            </a:r>
          </a:p>
          <a:p>
            <a:pPr marL="626111" lvl="1" indent="-313055" algn="l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On the right: the output from the Sobel filter, processed entirely on the GPU.</a:t>
            </a:r>
          </a:p>
          <a:p>
            <a:pPr algn="l">
              <a:lnSpc>
                <a:spcPts val="4031"/>
              </a:lnSpc>
            </a:pPr>
            <a:endParaRPr lang="en-US" sz="290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2389" y="1755567"/>
            <a:ext cx="6080564" cy="3078286"/>
          </a:xfrm>
          <a:custGeom>
            <a:avLst/>
            <a:gdLst/>
            <a:ahLst/>
            <a:cxnLst/>
            <a:rect l="l" t="t" r="r" b="b"/>
            <a:pathLst>
              <a:path w="6080564" h="3078286">
                <a:moveTo>
                  <a:pt x="0" y="0"/>
                </a:moveTo>
                <a:lnTo>
                  <a:pt x="6080564" y="0"/>
                </a:lnTo>
                <a:lnTo>
                  <a:pt x="6080564" y="3078285"/>
                </a:lnTo>
                <a:lnTo>
                  <a:pt x="0" y="3078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19345" y="-205379"/>
            <a:ext cx="13049309" cy="367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Results – What the Output Tells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4237" y="4846481"/>
            <a:ext cx="14926231" cy="544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2"/>
              </a:lnSpc>
            </a:pPr>
            <a:r>
              <a:rPr lang="en-US" sz="348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You can clearly see outlines — around the face, hands, drink cups, and hair. These are the edges in the image.</a:t>
            </a:r>
          </a:p>
          <a:p>
            <a:pPr algn="l">
              <a:lnSpc>
                <a:spcPts val="4842"/>
              </a:lnSpc>
            </a:pPr>
            <a:r>
              <a:rPr lang="en-US" sz="348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This confirms that the convolution operation worked exactly as intended. And since TensorFlow runs this on the GPU, the operation was fast, seamless, and optimized for large-scale image processing.</a:t>
            </a:r>
          </a:p>
          <a:p>
            <a:pPr algn="l">
              <a:lnSpc>
                <a:spcPts val="4842"/>
              </a:lnSpc>
            </a:pPr>
            <a:r>
              <a:rPr lang="en-US" sz="3483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Even though I didn’t benchmark exact CPU vs GPU timings, visually and practically — the GPU performs the task instantly on image sizes that would otherwise take longer on CPU.</a:t>
            </a:r>
          </a:p>
          <a:p>
            <a:pPr algn="l">
              <a:lnSpc>
                <a:spcPts val="4842"/>
              </a:lnSpc>
            </a:pPr>
            <a:endParaRPr lang="en-US" sz="3483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949</Words>
  <Application>Microsoft Office PowerPoint</Application>
  <PresentationFormat>Custom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Crimson Pro</vt:lpstr>
      <vt:lpstr>Calibri</vt:lpstr>
      <vt:lpstr>Crimson Pro Bold</vt:lpstr>
      <vt:lpstr>Sugo Classic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Black Modern Watercolor Presentation</dc:title>
  <dc:creator>Sahil</dc:creator>
  <cp:lastModifiedBy>sahil sahil</cp:lastModifiedBy>
  <cp:revision>2</cp:revision>
  <dcterms:created xsi:type="dcterms:W3CDTF">2006-08-16T00:00:00Z</dcterms:created>
  <dcterms:modified xsi:type="dcterms:W3CDTF">2025-06-13T00:37:52Z</dcterms:modified>
  <dc:identifier>DAGqLuCb8Nk</dc:identifier>
</cp:coreProperties>
</file>